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30275213" cy="42811700"/>
  <p:notesSz cx="6858000" cy="91440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5" autoAdjust="0"/>
    <p:restoredTop sz="99521" autoAdjust="0"/>
  </p:normalViewPr>
  <p:slideViewPr>
    <p:cSldViewPr snapToGrid="0" snapToObjects="1">
      <p:cViewPr varScale="1">
        <p:scale>
          <a:sx n="17" d="100"/>
          <a:sy n="17" d="100"/>
        </p:scale>
        <p:origin x="-112" y="-200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6" Type="http://schemas.openxmlformats.org/officeDocument/2006/relationships/image" Target="../media/image8.wmf"/><Relationship Id="rId7" Type="http://schemas.openxmlformats.org/officeDocument/2006/relationships/image" Target="../media/image9.wmf"/><Relationship Id="rId8" Type="http://schemas.openxmlformats.org/officeDocument/2006/relationships/image" Target="../media/image10.wmf"/><Relationship Id="rId9" Type="http://schemas.openxmlformats.org/officeDocument/2006/relationships/image" Target="../media/image11.wmf"/><Relationship Id="rId10" Type="http://schemas.openxmlformats.org/officeDocument/2006/relationships/image" Target="../media/image12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r>
              <a:rPr lang="it-IT" dirty="0" err="1" smtClean="0"/>
              <a:t>Paper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</a:t>
            </a:r>
            <a:r>
              <a:rPr lang="it-IT" dirty="0" err="1" smtClean="0"/>
              <a:t>author’s</a:t>
            </a:r>
            <a:r>
              <a:rPr lang="it-IT" dirty="0" smtClean="0"/>
              <a:t> </a:t>
            </a:r>
            <a:r>
              <a:rPr lang="it-IT" dirty="0" err="1" smtClean="0"/>
              <a:t>name</a:t>
            </a:r>
            <a:r>
              <a:rPr lang="it-IT" dirty="0" smtClean="0"/>
              <a:t> and </a:t>
            </a:r>
            <a:r>
              <a:rPr lang="it-IT" dirty="0" err="1" smtClean="0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295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2476325"/>
            <a:ext cx="27247692" cy="2852263"/>
          </a:xfrm>
          <a:prstGeom prst="rect">
            <a:avLst/>
          </a:prstGeom>
        </p:spPr>
        <p:txBody>
          <a:bodyPr vert="horz" lIns="417634" tIns="208817" rIns="417634" bIns="2088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828" y="7640074"/>
            <a:ext cx="27247692" cy="31409529"/>
          </a:xfrm>
          <a:prstGeom prst="rect">
            <a:avLst/>
          </a:prstGeom>
        </p:spPr>
        <p:txBody>
          <a:bodyPr vert="horz" lIns="417634" tIns="208817" rIns="417634" bIns="2088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arallelogram 7"/>
          <p:cNvSpPr/>
          <p:nvPr userDrawn="1"/>
        </p:nvSpPr>
        <p:spPr>
          <a:xfrm flipH="1">
            <a:off x="27318002" y="474783"/>
            <a:ext cx="2418543" cy="1892076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 flipH="1">
            <a:off x="747075" y="451211"/>
            <a:ext cx="23217780" cy="1939220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934089" y="501808"/>
            <a:ext cx="15562834" cy="1079652"/>
          </a:xfrm>
          <a:prstGeom prst="rect">
            <a:avLst/>
          </a:prstGeom>
          <a:noFill/>
        </p:spPr>
        <p:txBody>
          <a:bodyPr wrap="none" lIns="398651" tIns="199325" rIns="398651" bIns="199325" rtlCol="0">
            <a:spAutoFit/>
          </a:bodyPr>
          <a:lstStyle/>
          <a:p>
            <a:r>
              <a:rPr lang="en-US" sz="4400" b="0" i="0" kern="1200" smtClean="0">
                <a:solidFill>
                  <a:schemeClr val="bg1"/>
                </a:solidFill>
                <a:latin typeface="+mn-lt"/>
                <a:cs typeface="Lucida Calligraphy"/>
              </a:rPr>
              <a:t>2014 IEEE World Congress on </a:t>
            </a:r>
            <a:r>
              <a:rPr lang="en-US" sz="4400" b="0" i="0" kern="1200" noProof="0" smtClean="0">
                <a:solidFill>
                  <a:schemeClr val="bg1"/>
                </a:solidFill>
                <a:latin typeface="+mn-lt"/>
                <a:cs typeface="Lucida Calligraphy"/>
              </a:rPr>
              <a:t>Computational</a:t>
            </a:r>
            <a:r>
              <a:rPr lang="en-US" sz="4400" b="0" i="0" kern="1200" smtClean="0">
                <a:solidFill>
                  <a:schemeClr val="bg1"/>
                </a:solidFill>
                <a:latin typeface="+mn-lt"/>
                <a:cs typeface="Lucida Calligraphy"/>
              </a:rPr>
              <a:t> Intelligence (WCCI)</a:t>
            </a:r>
            <a:endParaRPr lang="en-US" sz="4400" b="0" i="0" dirty="0">
              <a:solidFill>
                <a:schemeClr val="bg1"/>
              </a:solidFill>
              <a:latin typeface="+mn-lt"/>
              <a:cs typeface="Lucida Calligraphy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383566" y="1281085"/>
            <a:ext cx="7912214" cy="1018096"/>
          </a:xfrm>
          <a:prstGeom prst="rect">
            <a:avLst/>
          </a:prstGeom>
          <a:noFill/>
        </p:spPr>
        <p:txBody>
          <a:bodyPr wrap="none" lIns="398651" tIns="199325" rIns="398651" bIns="199325" rtlCol="0">
            <a:spAutoFit/>
          </a:bodyPr>
          <a:lstStyle/>
          <a:p>
            <a:pPr marL="0" marR="0" indent="0" algn="l" defTabSz="1993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i="1" kern="1200" smtClean="0">
                <a:solidFill>
                  <a:schemeClr val="bg1"/>
                </a:solidFill>
                <a:latin typeface="+mn-lt"/>
                <a:cs typeface="Lucida Calligraphy"/>
              </a:rPr>
              <a:t>06 Jul - 11 Jul 2014, Beijing, China</a:t>
            </a:r>
            <a:r>
              <a:rPr lang="en-US" sz="4000" b="0" i="1" kern="1200" baseline="0" smtClean="0">
                <a:solidFill>
                  <a:schemeClr val="bg1"/>
                </a:solidFill>
                <a:latin typeface="+mn-lt"/>
                <a:cs typeface="Lucida Calligraphy"/>
              </a:rPr>
              <a:t> </a:t>
            </a:r>
            <a:endParaRPr lang="en-US" sz="4000" b="0" i="1" dirty="0">
              <a:solidFill>
                <a:schemeClr val="bg1"/>
              </a:solidFill>
              <a:latin typeface="+mn-lt"/>
              <a:cs typeface="Lucida Calligraphy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269919" y="-190485"/>
            <a:ext cx="18466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5" name="Picture 14" descr="logo-wcci2014-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295" y="354021"/>
            <a:ext cx="2578100" cy="2133600"/>
          </a:xfrm>
          <a:prstGeom prst="rect">
            <a:avLst/>
          </a:prstGeom>
        </p:spPr>
      </p:pic>
      <p:sp>
        <p:nvSpPr>
          <p:cNvPr id="16" name="Parallelogram 15"/>
          <p:cNvSpPr/>
          <p:nvPr userDrawn="1"/>
        </p:nvSpPr>
        <p:spPr>
          <a:xfrm flipH="1">
            <a:off x="688587" y="5328589"/>
            <a:ext cx="29047957" cy="1595709"/>
          </a:xfrm>
          <a:prstGeom prst="parallelogram">
            <a:avLst/>
          </a:prstGeom>
          <a:gradFill flip="none" rotWithShape="1">
            <a:gsLst>
              <a:gs pos="4200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 userDrawn="1"/>
        </p:nvSpPr>
        <p:spPr>
          <a:xfrm flipH="1">
            <a:off x="771556" y="40123368"/>
            <a:ext cx="2418543" cy="1943998"/>
          </a:xfrm>
          <a:prstGeom prst="parallelogram">
            <a:avLst/>
          </a:prstGeom>
          <a:solidFill>
            <a:srgbClr val="E46C0A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 userDrawn="1"/>
        </p:nvSpPr>
        <p:spPr>
          <a:xfrm flipH="1">
            <a:off x="7935644" y="40123368"/>
            <a:ext cx="21800900" cy="1943998"/>
          </a:xfrm>
          <a:prstGeom prst="parallelogram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2014 IEEE Congress on Evolutionary Computation</a:t>
            </a:r>
            <a:endParaRPr lang="en-US" sz="5400" dirty="0"/>
          </a:p>
        </p:txBody>
      </p:sp>
      <p:pic>
        <p:nvPicPr>
          <p:cNvPr id="21" name="Picture 20" descr="CIS_logo_4c_notag.ti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31496" r="11978" b="30016"/>
          <a:stretch/>
        </p:blipFill>
        <p:spPr>
          <a:xfrm>
            <a:off x="3352917" y="40117949"/>
            <a:ext cx="4292480" cy="21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2088170" rtl="0" eaLnBrk="1" latinLnBrk="0" hangingPunct="1">
        <a:spcBef>
          <a:spcPct val="0"/>
        </a:spcBef>
        <a:buNone/>
        <a:defRPr sz="8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8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9.bin"/><Relationship Id="rId23" Type="http://schemas.openxmlformats.org/officeDocument/2006/relationships/image" Target="../media/image11.wmf"/><Relationship Id="rId24" Type="http://schemas.openxmlformats.org/officeDocument/2006/relationships/oleObject" Target="../embeddings/oleObject10.bin"/><Relationship Id="rId25" Type="http://schemas.openxmlformats.org/officeDocument/2006/relationships/image" Target="../media/image12.wmf"/><Relationship Id="rId26" Type="http://schemas.openxmlformats.org/officeDocument/2006/relationships/image" Target="../media/image13.emf"/><Relationship Id="rId27" Type="http://schemas.openxmlformats.org/officeDocument/2006/relationships/image" Target="../media/image14.emf"/><Relationship Id="rId28" Type="http://schemas.openxmlformats.org/officeDocument/2006/relationships/image" Target="../media/image15.emf"/><Relationship Id="rId29" Type="http://schemas.openxmlformats.org/officeDocument/2006/relationships/image" Target="../media/image16.emf"/><Relationship Id="rId30" Type="http://schemas.openxmlformats.org/officeDocument/2006/relationships/image" Target="../media/image17.emf"/><Relationship Id="rId31" Type="http://schemas.openxmlformats.org/officeDocument/2006/relationships/image" Target="../media/image18.emf"/><Relationship Id="rId32" Type="http://schemas.openxmlformats.org/officeDocument/2006/relationships/image" Target="../media/image19.emf"/><Relationship Id="rId10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33" Type="http://schemas.openxmlformats.org/officeDocument/2006/relationships/image" Target="../media/image20.emf"/><Relationship Id="rId34" Type="http://schemas.openxmlformats.org/officeDocument/2006/relationships/image" Target="../media/image21.png"/><Relationship Id="rId15" Type="http://schemas.openxmlformats.org/officeDocument/2006/relationships/image" Target="../media/image19.png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7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73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Model ensemble for an effective on-line reconstruction </a:t>
            </a:r>
            <a:br>
              <a:rPr lang="en-US" smtClean="0"/>
            </a:br>
            <a:r>
              <a:rPr lang="en-US" smtClean="0"/>
              <a:t>of missing data in sensor networks </a:t>
            </a:r>
            <a:endParaRPr lang="en-US" sz="80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774612" y="5145317"/>
            <a:ext cx="16453907" cy="230371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mtClean="0"/>
              <a:t>Author 1, Author 2, Author 3</a:t>
            </a:r>
          </a:p>
          <a:p>
            <a:pPr>
              <a:lnSpc>
                <a:spcPct val="80000"/>
              </a:lnSpc>
            </a:pPr>
            <a:r>
              <a:rPr lang="en-US" smtClean="0"/>
              <a:t>Affiliation</a:t>
            </a:r>
            <a:endParaRPr lang="en-US"/>
          </a:p>
        </p:txBody>
      </p:sp>
      <p:sp>
        <p:nvSpPr>
          <p:cNvPr id="174" name="AutoShape 3629"/>
          <p:cNvSpPr>
            <a:spLocks noChangeArrowheads="1"/>
          </p:cNvSpPr>
          <p:nvPr/>
        </p:nvSpPr>
        <p:spPr bwMode="auto">
          <a:xfrm>
            <a:off x="1815283" y="9272686"/>
            <a:ext cx="1905000" cy="2743200"/>
          </a:xfrm>
          <a:prstGeom prst="curvedRightArrow">
            <a:avLst>
              <a:gd name="adj1" fmla="val 28800"/>
              <a:gd name="adj2" fmla="val 57600"/>
              <a:gd name="adj3" fmla="val 33333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27"/>
          <p:cNvSpPr>
            <a:spLocks noChangeArrowheads="1"/>
          </p:cNvSpPr>
          <p:nvPr/>
        </p:nvSpPr>
        <p:spPr bwMode="auto">
          <a:xfrm>
            <a:off x="1574800" y="7248510"/>
            <a:ext cx="27889200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 anchor="ctr"/>
          <a:lstStyle/>
          <a:p>
            <a:pPr defTabSz="4173538">
              <a:buFont typeface="Wingdings" charset="0"/>
              <a:buNone/>
            </a:pPr>
            <a:r>
              <a:rPr lang="en-US" sz="44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k-NN classifiers</a:t>
            </a:r>
            <a:r>
              <a:rPr lang="en-US" sz="4400" b="0" smtClean="0"/>
              <a:t>  associate a classification label to an input as the majority of its </a:t>
            </a:r>
            <a:r>
              <a:rPr lang="en-US" sz="4400" b="0" i="1" smtClean="0"/>
              <a:t>k</a:t>
            </a:r>
            <a:r>
              <a:rPr lang="en-US" sz="4400" b="0" smtClean="0"/>
              <a:t> nearest training samples</a:t>
            </a:r>
          </a:p>
          <a:p>
            <a:pPr defTabSz="4173538">
              <a:buFont typeface="Wingdings" charset="0"/>
              <a:buNone/>
            </a:pPr>
            <a:r>
              <a:rPr lang="en-US" sz="4400" b="0" smtClean="0"/>
              <a:t>              	</a:t>
            </a:r>
            <a:r>
              <a:rPr lang="en-US" sz="4400" b="0" i="1" smtClean="0"/>
              <a:t>No proper training  phase – Reduced computational complexity</a:t>
            </a:r>
            <a:endParaRPr lang="en-US" sz="4400" b="0" smtClean="0"/>
          </a:p>
          <a:p>
            <a:pPr defTabSz="4173538">
              <a:buFont typeface="Wingdings" charset="0"/>
              <a:buNone/>
            </a:pPr>
            <a:r>
              <a:rPr lang="en-US" sz="4400" b="0" smtClean="0"/>
              <a:t>              	</a:t>
            </a:r>
            <a:r>
              <a:rPr lang="en-US" sz="4400" b="0" i="1" smtClean="0"/>
              <a:t>Consistency: Bayes errore </a:t>
            </a:r>
            <a:endParaRPr lang="en-US" sz="4400" b="0"/>
          </a:p>
        </p:txBody>
      </p:sp>
      <p:sp>
        <p:nvSpPr>
          <p:cNvPr id="176" name="Rectangle 41"/>
          <p:cNvSpPr>
            <a:spLocks noChangeArrowheads="1"/>
          </p:cNvSpPr>
          <p:nvPr/>
        </p:nvSpPr>
        <p:spPr bwMode="auto">
          <a:xfrm>
            <a:off x="23484658" y="9256811"/>
            <a:ext cx="180816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216"/>
          <p:cNvSpPr>
            <a:spLocks noChangeArrowheads="1"/>
          </p:cNvSpPr>
          <p:nvPr/>
        </p:nvSpPr>
        <p:spPr bwMode="auto">
          <a:xfrm>
            <a:off x="10121083" y="10090390"/>
            <a:ext cx="1016375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/>
          <a:lstStyle/>
          <a:p>
            <a:pPr defTabSz="4173538"/>
            <a:endParaRPr lang="en-US" sz="4000" i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4173538">
              <a:buFont typeface="Wingdings" charset="0"/>
              <a:buChar char="Ø"/>
            </a:pPr>
            <a:r>
              <a:rPr lang="en-US" sz="4000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0" smtClean="0"/>
              <a:t>Leave-One-Out (LOO)</a:t>
            </a:r>
          </a:p>
          <a:p>
            <a:pPr defTabSz="4173538">
              <a:buFont typeface="Wingdings" charset="0"/>
              <a:buChar char="Ø"/>
            </a:pPr>
            <a:r>
              <a:rPr lang="en-US" sz="4000" smtClean="0"/>
              <a:t> </a:t>
            </a:r>
            <a:r>
              <a:rPr lang="en-US" sz="4000" b="0" smtClean="0"/>
              <a:t>Fukunaga et Al. </a:t>
            </a:r>
          </a:p>
          <a:p>
            <a:pPr defTabSz="4173538">
              <a:buFont typeface="Wingdings" charset="0"/>
              <a:buChar char="Ø"/>
            </a:pPr>
            <a:r>
              <a:rPr lang="en-US" sz="4000" b="0" smtClean="0"/>
              <a:t>Lack of theoretical results</a:t>
            </a:r>
            <a:endParaRPr lang="en-US" sz="4000" b="0"/>
          </a:p>
        </p:txBody>
      </p:sp>
      <p:sp>
        <p:nvSpPr>
          <p:cNvPr id="178" name="Oval 2958"/>
          <p:cNvSpPr>
            <a:spLocks noChangeArrowheads="1"/>
          </p:cNvSpPr>
          <p:nvPr/>
        </p:nvSpPr>
        <p:spPr bwMode="black">
          <a:xfrm>
            <a:off x="3872683" y="10550624"/>
            <a:ext cx="4419600" cy="2455862"/>
          </a:xfrm>
          <a:prstGeom prst="ellipse">
            <a:avLst/>
          </a:prstGeom>
          <a:solidFill>
            <a:srgbClr val="E46C0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12813" eaLnBrk="0" hangingPunct="0">
              <a:lnSpc>
                <a:spcPct val="90000"/>
              </a:lnSpc>
            </a:pPr>
            <a:r>
              <a:rPr lang="en-US" sz="4200" b="0" i="1" smtClean="0">
                <a:solidFill>
                  <a:schemeClr val="bg1"/>
                </a:solidFill>
                <a:latin typeface="Arial" charset="0"/>
              </a:rPr>
              <a:t>How to select </a:t>
            </a:r>
            <a:br>
              <a:rPr lang="en-US" sz="4200" b="0" i="1" smtClean="0">
                <a:solidFill>
                  <a:schemeClr val="bg1"/>
                </a:solidFill>
                <a:latin typeface="Arial" charset="0"/>
              </a:rPr>
            </a:br>
            <a:r>
              <a:rPr lang="en-US" sz="4200" b="0" i="1" smtClean="0">
                <a:solidFill>
                  <a:schemeClr val="bg1"/>
                </a:solidFill>
                <a:latin typeface="Arial" charset="0"/>
              </a:rPr>
              <a:t>k given n?</a:t>
            </a:r>
            <a:endParaRPr lang="en-US" sz="4200" b="0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9" name="AutoShape 2963"/>
          <p:cNvSpPr>
            <a:spLocks noChangeArrowheads="1"/>
          </p:cNvSpPr>
          <p:nvPr/>
        </p:nvSpPr>
        <p:spPr bwMode="auto">
          <a:xfrm>
            <a:off x="8392296" y="11101486"/>
            <a:ext cx="1423987" cy="1295400"/>
          </a:xfrm>
          <a:prstGeom prst="rightArrow">
            <a:avLst>
              <a:gd name="adj1" fmla="val 50000"/>
              <a:gd name="adj2" fmla="val 27482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" name="Group 3829"/>
          <p:cNvGrpSpPr>
            <a:grpSpLocks/>
          </p:cNvGrpSpPr>
          <p:nvPr/>
        </p:nvGrpSpPr>
        <p:grpSpPr bwMode="auto">
          <a:xfrm>
            <a:off x="17257094" y="9657757"/>
            <a:ext cx="11749706" cy="3509765"/>
            <a:chOff x="12560" y="8970"/>
            <a:chExt cx="5664" cy="1680"/>
          </a:xfrm>
        </p:grpSpPr>
        <p:sp>
          <p:nvSpPr>
            <p:cNvPr id="181" name="Oval 3773"/>
            <p:cNvSpPr>
              <a:spLocks noChangeAspect="1" noChangeArrowheads="1"/>
            </p:cNvSpPr>
            <p:nvPr/>
          </p:nvSpPr>
          <p:spPr bwMode="auto">
            <a:xfrm>
              <a:off x="15584" y="9258"/>
              <a:ext cx="1104" cy="1104"/>
            </a:xfrm>
            <a:prstGeom prst="ellipse">
              <a:avLst/>
            </a:prstGeom>
            <a:solidFill>
              <a:srgbClr val="C0C0C0">
                <a:alpha val="6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AutoShape 3714"/>
            <p:cNvSpPr>
              <a:spLocks noChangeArrowheads="1"/>
            </p:cNvSpPr>
            <p:nvPr/>
          </p:nvSpPr>
          <p:spPr bwMode="auto">
            <a:xfrm>
              <a:off x="15104" y="9882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AutoShape 3715"/>
            <p:cNvSpPr>
              <a:spLocks noChangeArrowheads="1"/>
            </p:cNvSpPr>
            <p:nvPr/>
          </p:nvSpPr>
          <p:spPr bwMode="auto">
            <a:xfrm>
              <a:off x="15440" y="9498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AutoShape 3716"/>
            <p:cNvSpPr>
              <a:spLocks noChangeArrowheads="1"/>
            </p:cNvSpPr>
            <p:nvPr/>
          </p:nvSpPr>
          <p:spPr bwMode="auto">
            <a:xfrm>
              <a:off x="15344" y="1012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AutoShape 3717"/>
            <p:cNvSpPr>
              <a:spLocks noChangeArrowheads="1"/>
            </p:cNvSpPr>
            <p:nvPr/>
          </p:nvSpPr>
          <p:spPr bwMode="auto">
            <a:xfrm>
              <a:off x="15536" y="1012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AutoShape 3718"/>
            <p:cNvSpPr>
              <a:spLocks noChangeArrowheads="1"/>
            </p:cNvSpPr>
            <p:nvPr/>
          </p:nvSpPr>
          <p:spPr bwMode="auto">
            <a:xfrm>
              <a:off x="15728" y="906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AutoShape 3719"/>
            <p:cNvSpPr>
              <a:spLocks noChangeArrowheads="1"/>
            </p:cNvSpPr>
            <p:nvPr/>
          </p:nvSpPr>
          <p:spPr bwMode="auto">
            <a:xfrm>
              <a:off x="15968" y="993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AutoShape 3720"/>
            <p:cNvSpPr>
              <a:spLocks noChangeArrowheads="1"/>
            </p:cNvSpPr>
            <p:nvPr/>
          </p:nvSpPr>
          <p:spPr bwMode="auto">
            <a:xfrm>
              <a:off x="15440" y="930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AutoShape 3721"/>
            <p:cNvSpPr>
              <a:spLocks noChangeArrowheads="1"/>
            </p:cNvSpPr>
            <p:nvPr/>
          </p:nvSpPr>
          <p:spPr bwMode="auto">
            <a:xfrm>
              <a:off x="15680" y="983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AutoShape 3722"/>
            <p:cNvSpPr>
              <a:spLocks noChangeArrowheads="1"/>
            </p:cNvSpPr>
            <p:nvPr/>
          </p:nvSpPr>
          <p:spPr bwMode="auto">
            <a:xfrm>
              <a:off x="14864" y="9498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AutoShape 3723"/>
            <p:cNvSpPr>
              <a:spLocks noChangeArrowheads="1"/>
            </p:cNvSpPr>
            <p:nvPr/>
          </p:nvSpPr>
          <p:spPr bwMode="auto">
            <a:xfrm>
              <a:off x="14960" y="10169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AutoShape 3724"/>
            <p:cNvSpPr>
              <a:spLocks noChangeArrowheads="1"/>
            </p:cNvSpPr>
            <p:nvPr/>
          </p:nvSpPr>
          <p:spPr bwMode="auto">
            <a:xfrm>
              <a:off x="15632" y="10313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AutoShape 3726"/>
            <p:cNvSpPr>
              <a:spLocks noChangeArrowheads="1"/>
            </p:cNvSpPr>
            <p:nvPr/>
          </p:nvSpPr>
          <p:spPr bwMode="auto">
            <a:xfrm>
              <a:off x="17168" y="925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AutoShape 3727"/>
            <p:cNvSpPr>
              <a:spLocks noChangeArrowheads="1"/>
            </p:cNvSpPr>
            <p:nvPr/>
          </p:nvSpPr>
          <p:spPr bwMode="auto">
            <a:xfrm>
              <a:off x="17264" y="993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AutoShape 3728"/>
            <p:cNvSpPr>
              <a:spLocks noChangeArrowheads="1"/>
            </p:cNvSpPr>
            <p:nvPr/>
          </p:nvSpPr>
          <p:spPr bwMode="auto">
            <a:xfrm>
              <a:off x="16088" y="921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AutoShape 3729"/>
            <p:cNvSpPr>
              <a:spLocks noChangeArrowheads="1"/>
            </p:cNvSpPr>
            <p:nvPr/>
          </p:nvSpPr>
          <p:spPr bwMode="auto">
            <a:xfrm>
              <a:off x="16880" y="1017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AutoShape 3730"/>
            <p:cNvSpPr>
              <a:spLocks noChangeArrowheads="1"/>
            </p:cNvSpPr>
            <p:nvPr/>
          </p:nvSpPr>
          <p:spPr bwMode="auto">
            <a:xfrm>
              <a:off x="17168" y="954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AutoShape 3731"/>
            <p:cNvSpPr>
              <a:spLocks noChangeArrowheads="1"/>
            </p:cNvSpPr>
            <p:nvPr/>
          </p:nvSpPr>
          <p:spPr bwMode="auto">
            <a:xfrm>
              <a:off x="16496" y="973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AutoShape 3732"/>
            <p:cNvSpPr>
              <a:spLocks noChangeArrowheads="1"/>
            </p:cNvSpPr>
            <p:nvPr/>
          </p:nvSpPr>
          <p:spPr bwMode="auto">
            <a:xfrm>
              <a:off x="16688" y="935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AutoShape 3733"/>
            <p:cNvSpPr>
              <a:spLocks noChangeArrowheads="1"/>
            </p:cNvSpPr>
            <p:nvPr/>
          </p:nvSpPr>
          <p:spPr bwMode="auto">
            <a:xfrm>
              <a:off x="15152" y="930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AutoShape 3734"/>
            <p:cNvSpPr>
              <a:spLocks noChangeArrowheads="1"/>
            </p:cNvSpPr>
            <p:nvPr/>
          </p:nvSpPr>
          <p:spPr bwMode="auto">
            <a:xfrm>
              <a:off x="17024" y="983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AutoShape 3735"/>
            <p:cNvSpPr>
              <a:spLocks noChangeArrowheads="1"/>
            </p:cNvSpPr>
            <p:nvPr/>
          </p:nvSpPr>
          <p:spPr bwMode="auto">
            <a:xfrm>
              <a:off x="15728" y="959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AutoShape 3736"/>
            <p:cNvSpPr>
              <a:spLocks noChangeArrowheads="1"/>
            </p:cNvSpPr>
            <p:nvPr/>
          </p:nvSpPr>
          <p:spPr bwMode="auto">
            <a:xfrm>
              <a:off x="17360" y="940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3737"/>
            <p:cNvSpPr>
              <a:spLocks noChangeArrowheads="1"/>
            </p:cNvSpPr>
            <p:nvPr/>
          </p:nvSpPr>
          <p:spPr bwMode="auto">
            <a:xfrm>
              <a:off x="17360" y="1017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3738"/>
            <p:cNvSpPr>
              <a:spLocks noChangeArrowheads="1"/>
            </p:cNvSpPr>
            <p:nvPr/>
          </p:nvSpPr>
          <p:spPr bwMode="auto">
            <a:xfrm>
              <a:off x="16688" y="964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AutoShape 3739"/>
            <p:cNvSpPr>
              <a:spLocks noChangeArrowheads="1"/>
            </p:cNvSpPr>
            <p:nvPr/>
          </p:nvSpPr>
          <p:spPr bwMode="auto">
            <a:xfrm>
              <a:off x="15920" y="959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AutoShape 3740"/>
            <p:cNvSpPr>
              <a:spLocks noChangeArrowheads="1"/>
            </p:cNvSpPr>
            <p:nvPr/>
          </p:nvSpPr>
          <p:spPr bwMode="auto">
            <a:xfrm>
              <a:off x="16256" y="983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AutoShape 3741"/>
            <p:cNvSpPr>
              <a:spLocks noChangeArrowheads="1"/>
            </p:cNvSpPr>
            <p:nvPr/>
          </p:nvSpPr>
          <p:spPr bwMode="auto">
            <a:xfrm>
              <a:off x="16784" y="9882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AutoShape 3742"/>
            <p:cNvSpPr>
              <a:spLocks noChangeArrowheads="1"/>
            </p:cNvSpPr>
            <p:nvPr/>
          </p:nvSpPr>
          <p:spPr bwMode="auto">
            <a:xfrm>
              <a:off x="16268" y="9545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AutoShape 3743"/>
            <p:cNvSpPr>
              <a:spLocks noChangeArrowheads="1"/>
            </p:cNvSpPr>
            <p:nvPr/>
          </p:nvSpPr>
          <p:spPr bwMode="auto">
            <a:xfrm>
              <a:off x="15824" y="940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AutoShape 3744"/>
            <p:cNvSpPr>
              <a:spLocks noChangeArrowheads="1"/>
            </p:cNvSpPr>
            <p:nvPr/>
          </p:nvSpPr>
          <p:spPr bwMode="auto">
            <a:xfrm>
              <a:off x="16736" y="906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AutoShape 3745"/>
            <p:cNvSpPr>
              <a:spLocks noChangeArrowheads="1"/>
            </p:cNvSpPr>
            <p:nvPr/>
          </p:nvSpPr>
          <p:spPr bwMode="auto">
            <a:xfrm>
              <a:off x="16256" y="1036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AutoShape 3746"/>
            <p:cNvSpPr>
              <a:spLocks noChangeArrowheads="1"/>
            </p:cNvSpPr>
            <p:nvPr/>
          </p:nvSpPr>
          <p:spPr bwMode="auto">
            <a:xfrm>
              <a:off x="14864" y="9737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AutoShape 3747"/>
            <p:cNvSpPr>
              <a:spLocks noChangeArrowheads="1"/>
            </p:cNvSpPr>
            <p:nvPr/>
          </p:nvSpPr>
          <p:spPr bwMode="auto">
            <a:xfrm>
              <a:off x="15104" y="1036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AutoShape 3748"/>
            <p:cNvSpPr>
              <a:spLocks noChangeArrowheads="1"/>
            </p:cNvSpPr>
            <p:nvPr/>
          </p:nvSpPr>
          <p:spPr bwMode="auto">
            <a:xfrm>
              <a:off x="14672" y="10026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AutoShape 3749"/>
            <p:cNvSpPr>
              <a:spLocks noChangeArrowheads="1"/>
            </p:cNvSpPr>
            <p:nvPr/>
          </p:nvSpPr>
          <p:spPr bwMode="auto">
            <a:xfrm>
              <a:off x="15104" y="9737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AutoShape 3750"/>
            <p:cNvSpPr>
              <a:spLocks noChangeArrowheads="1"/>
            </p:cNvSpPr>
            <p:nvPr/>
          </p:nvSpPr>
          <p:spPr bwMode="auto">
            <a:xfrm>
              <a:off x="15344" y="969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3538"/>
              <a:endParaRPr lang="en-US"/>
            </a:p>
          </p:txBody>
        </p:sp>
        <p:sp>
          <p:nvSpPr>
            <p:cNvPr id="218" name="AutoShape 3751"/>
            <p:cNvSpPr>
              <a:spLocks noChangeArrowheads="1"/>
            </p:cNvSpPr>
            <p:nvPr/>
          </p:nvSpPr>
          <p:spPr bwMode="auto">
            <a:xfrm>
              <a:off x="15152" y="10073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AutoShape 3752"/>
            <p:cNvSpPr>
              <a:spLocks noChangeArrowheads="1"/>
            </p:cNvSpPr>
            <p:nvPr/>
          </p:nvSpPr>
          <p:spPr bwMode="auto">
            <a:xfrm>
              <a:off x="15392" y="10313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AutoShape 3753"/>
            <p:cNvSpPr>
              <a:spLocks noChangeArrowheads="1"/>
            </p:cNvSpPr>
            <p:nvPr/>
          </p:nvSpPr>
          <p:spPr bwMode="auto">
            <a:xfrm>
              <a:off x="14816" y="921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AutoShape 3754"/>
            <p:cNvSpPr>
              <a:spLocks noChangeArrowheads="1"/>
            </p:cNvSpPr>
            <p:nvPr/>
          </p:nvSpPr>
          <p:spPr bwMode="auto">
            <a:xfrm>
              <a:off x="15104" y="8970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AutoShape 3755"/>
            <p:cNvSpPr>
              <a:spLocks noChangeArrowheads="1"/>
            </p:cNvSpPr>
            <p:nvPr/>
          </p:nvSpPr>
          <p:spPr bwMode="auto">
            <a:xfrm>
              <a:off x="14480" y="964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AutoShape 3756"/>
            <p:cNvSpPr>
              <a:spLocks noChangeArrowheads="1"/>
            </p:cNvSpPr>
            <p:nvPr/>
          </p:nvSpPr>
          <p:spPr bwMode="auto">
            <a:xfrm>
              <a:off x="14672" y="10361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AutoShape 3757"/>
            <p:cNvSpPr>
              <a:spLocks noChangeArrowheads="1"/>
            </p:cNvSpPr>
            <p:nvPr/>
          </p:nvSpPr>
          <p:spPr bwMode="auto">
            <a:xfrm>
              <a:off x="15824" y="10505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AutoShape 3758"/>
            <p:cNvSpPr>
              <a:spLocks noChangeArrowheads="1"/>
            </p:cNvSpPr>
            <p:nvPr/>
          </p:nvSpPr>
          <p:spPr bwMode="auto">
            <a:xfrm>
              <a:off x="14960" y="959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AutoShape 3759"/>
            <p:cNvSpPr>
              <a:spLocks noChangeArrowheads="1"/>
            </p:cNvSpPr>
            <p:nvPr/>
          </p:nvSpPr>
          <p:spPr bwMode="auto">
            <a:xfrm>
              <a:off x="14336" y="935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AutoShape 3760"/>
            <p:cNvSpPr>
              <a:spLocks noChangeArrowheads="1"/>
            </p:cNvSpPr>
            <p:nvPr/>
          </p:nvSpPr>
          <p:spPr bwMode="auto">
            <a:xfrm>
              <a:off x="16544" y="102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AutoShape 3761"/>
            <p:cNvSpPr>
              <a:spLocks noChangeArrowheads="1"/>
            </p:cNvSpPr>
            <p:nvPr/>
          </p:nvSpPr>
          <p:spPr bwMode="auto">
            <a:xfrm>
              <a:off x="16640" y="1050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3762"/>
            <p:cNvSpPr>
              <a:spLocks noChangeArrowheads="1"/>
            </p:cNvSpPr>
            <p:nvPr/>
          </p:nvSpPr>
          <p:spPr bwMode="auto">
            <a:xfrm>
              <a:off x="17648" y="90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3763"/>
            <p:cNvSpPr>
              <a:spLocks noChangeArrowheads="1"/>
            </p:cNvSpPr>
            <p:nvPr/>
          </p:nvSpPr>
          <p:spPr bwMode="auto">
            <a:xfrm>
              <a:off x="17744" y="930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AutoShape 3764"/>
            <p:cNvSpPr>
              <a:spLocks noChangeArrowheads="1"/>
            </p:cNvSpPr>
            <p:nvPr/>
          </p:nvSpPr>
          <p:spPr bwMode="auto">
            <a:xfrm>
              <a:off x="17504" y="959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AutoShape 3765"/>
            <p:cNvSpPr>
              <a:spLocks noChangeArrowheads="1"/>
            </p:cNvSpPr>
            <p:nvPr/>
          </p:nvSpPr>
          <p:spPr bwMode="auto">
            <a:xfrm>
              <a:off x="17600" y="983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AutoShape 3766"/>
            <p:cNvSpPr>
              <a:spLocks noChangeArrowheads="1"/>
            </p:cNvSpPr>
            <p:nvPr/>
          </p:nvSpPr>
          <p:spPr bwMode="auto">
            <a:xfrm>
              <a:off x="17984" y="1002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AutoShape 3767"/>
            <p:cNvSpPr>
              <a:spLocks noChangeArrowheads="1"/>
            </p:cNvSpPr>
            <p:nvPr/>
          </p:nvSpPr>
          <p:spPr bwMode="auto">
            <a:xfrm>
              <a:off x="18080" y="102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AutoShape 3768"/>
            <p:cNvSpPr>
              <a:spLocks noChangeArrowheads="1"/>
            </p:cNvSpPr>
            <p:nvPr/>
          </p:nvSpPr>
          <p:spPr bwMode="auto">
            <a:xfrm>
              <a:off x="17600" y="1021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AutoShape 3769"/>
            <p:cNvSpPr>
              <a:spLocks noChangeArrowheads="1"/>
            </p:cNvSpPr>
            <p:nvPr/>
          </p:nvSpPr>
          <p:spPr bwMode="auto">
            <a:xfrm>
              <a:off x="17696" y="1045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AutoShape 3770"/>
            <p:cNvSpPr>
              <a:spLocks noChangeArrowheads="1"/>
            </p:cNvSpPr>
            <p:nvPr/>
          </p:nvSpPr>
          <p:spPr bwMode="auto">
            <a:xfrm>
              <a:off x="17360" y="1002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AutoShape 3771"/>
            <p:cNvSpPr>
              <a:spLocks noChangeArrowheads="1"/>
            </p:cNvSpPr>
            <p:nvPr/>
          </p:nvSpPr>
          <p:spPr bwMode="auto">
            <a:xfrm>
              <a:off x="17456" y="1026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Oval 3772"/>
            <p:cNvSpPr>
              <a:spLocks noChangeArrowheads="1"/>
            </p:cNvSpPr>
            <p:nvPr/>
          </p:nvSpPr>
          <p:spPr bwMode="auto">
            <a:xfrm>
              <a:off x="16064" y="9738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3538"/>
              <a:endParaRPr lang="en-US"/>
            </a:p>
          </p:txBody>
        </p:sp>
        <p:sp>
          <p:nvSpPr>
            <p:cNvPr id="240" name="AutoShape 3803"/>
            <p:cNvSpPr>
              <a:spLocks noChangeArrowheads="1"/>
            </p:cNvSpPr>
            <p:nvPr/>
          </p:nvSpPr>
          <p:spPr bwMode="auto">
            <a:xfrm>
              <a:off x="12752" y="9414"/>
              <a:ext cx="144" cy="145"/>
            </a:xfrm>
            <a:prstGeom prst="diamond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AutoShape 3804"/>
            <p:cNvSpPr>
              <a:spLocks noChangeArrowheads="1"/>
            </p:cNvSpPr>
            <p:nvPr/>
          </p:nvSpPr>
          <p:spPr bwMode="auto">
            <a:xfrm>
              <a:off x="12752" y="965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Oval 3805"/>
            <p:cNvSpPr>
              <a:spLocks noChangeArrowheads="1"/>
            </p:cNvSpPr>
            <p:nvPr/>
          </p:nvSpPr>
          <p:spPr bwMode="auto">
            <a:xfrm>
              <a:off x="12752" y="9894"/>
              <a:ext cx="14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4173538"/>
              <a:endParaRPr lang="en-US"/>
            </a:p>
          </p:txBody>
        </p:sp>
        <p:sp>
          <p:nvSpPr>
            <p:cNvPr id="243" name="Text Box 3806"/>
            <p:cNvSpPr txBox="1">
              <a:spLocks noChangeArrowheads="1"/>
            </p:cNvSpPr>
            <p:nvPr/>
          </p:nvSpPr>
          <p:spPr bwMode="auto">
            <a:xfrm>
              <a:off x="12896" y="9298"/>
              <a:ext cx="401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smtClean="0"/>
                <a:t>class</a:t>
              </a:r>
              <a:endParaRPr lang="en-US" sz="2600"/>
            </a:p>
          </p:txBody>
        </p:sp>
        <p:sp>
          <p:nvSpPr>
            <p:cNvPr id="244" name="Text Box 3807"/>
            <p:cNvSpPr txBox="1">
              <a:spLocks noChangeArrowheads="1"/>
            </p:cNvSpPr>
            <p:nvPr/>
          </p:nvSpPr>
          <p:spPr bwMode="auto">
            <a:xfrm>
              <a:off x="12896" y="9558"/>
              <a:ext cx="401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smtClean="0"/>
                <a:t>class</a:t>
              </a:r>
              <a:endParaRPr lang="en-US" sz="2600"/>
            </a:p>
          </p:txBody>
        </p:sp>
        <p:sp>
          <p:nvSpPr>
            <p:cNvPr id="245" name="Text Box 3808"/>
            <p:cNvSpPr txBox="1">
              <a:spLocks noChangeArrowheads="1"/>
            </p:cNvSpPr>
            <p:nvPr/>
          </p:nvSpPr>
          <p:spPr bwMode="auto">
            <a:xfrm>
              <a:off x="12896" y="9798"/>
              <a:ext cx="419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defTabSz="417353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defTabSz="41735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600" smtClean="0"/>
                <a:t>point</a:t>
              </a:r>
              <a:endParaRPr lang="en-US" sz="2600"/>
            </a:p>
          </p:txBody>
        </p:sp>
        <p:sp>
          <p:nvSpPr>
            <p:cNvPr id="246" name="Line 3809"/>
            <p:cNvSpPr>
              <a:spLocks noChangeShapeType="1"/>
            </p:cNvSpPr>
            <p:nvPr/>
          </p:nvSpPr>
          <p:spPr bwMode="auto">
            <a:xfrm flipV="1">
              <a:off x="16136" y="9258"/>
              <a:ext cx="24" cy="5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47" name="Object 3810"/>
            <p:cNvGraphicFramePr>
              <a:graphicFrameLocks noChangeAspect="1"/>
            </p:cNvGraphicFramePr>
            <p:nvPr/>
          </p:nvGraphicFramePr>
          <p:xfrm>
            <a:off x="16148" y="9318"/>
            <a:ext cx="274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Equation" r:id="rId3" imgW="203040" imgH="164880" progId="Equation.3">
                    <p:embed/>
                  </p:oleObj>
                </mc:Choice>
                <mc:Fallback>
                  <p:oleObj name="Equation" r:id="rId3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48" y="9318"/>
                          <a:ext cx="274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8" name="Object 3811"/>
            <p:cNvGraphicFramePr>
              <a:graphicFrameLocks noChangeAspect="1"/>
            </p:cNvGraphicFramePr>
            <p:nvPr/>
          </p:nvGraphicFramePr>
          <p:xfrm>
            <a:off x="15824" y="10067"/>
            <a:ext cx="672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Equation" r:id="rId5" imgW="545760" imgH="203040" progId="Equation.3">
                    <p:embed/>
                  </p:oleObj>
                </mc:Choice>
                <mc:Fallback>
                  <p:oleObj name="Equation" r:id="rId5" imgW="5457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24" y="10067"/>
                          <a:ext cx="672" cy="2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9" name="Object 3812"/>
            <p:cNvGraphicFramePr>
              <a:graphicFrameLocks noChangeAspect="1"/>
            </p:cNvGraphicFramePr>
            <p:nvPr/>
          </p:nvGraphicFramePr>
          <p:xfrm>
            <a:off x="13424" y="9522"/>
            <a:ext cx="375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Equation" r:id="rId7" imgW="190440" imgH="215640" progId="Equation.3">
                    <p:embed/>
                  </p:oleObj>
                </mc:Choice>
                <mc:Fallback>
                  <p:oleObj name="Equation" r:id="rId7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4" y="9522"/>
                          <a:ext cx="375" cy="4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" name="Object 3813"/>
            <p:cNvGraphicFramePr>
              <a:graphicFrameLocks noChangeAspect="1"/>
            </p:cNvGraphicFramePr>
            <p:nvPr/>
          </p:nvGraphicFramePr>
          <p:xfrm>
            <a:off x="13436" y="9258"/>
            <a:ext cx="350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Equation" r:id="rId9" imgW="177480" imgH="215640" progId="Equation.3">
                    <p:embed/>
                  </p:oleObj>
                </mc:Choice>
                <mc:Fallback>
                  <p:oleObj name="Equation" r:id="rId9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36" y="9258"/>
                          <a:ext cx="350" cy="4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1" name="Object 3814"/>
            <p:cNvGraphicFramePr>
              <a:graphicFrameLocks noChangeAspect="1"/>
            </p:cNvGraphicFramePr>
            <p:nvPr/>
          </p:nvGraphicFramePr>
          <p:xfrm>
            <a:off x="13460" y="9822"/>
            <a:ext cx="24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" name="Equation" r:id="rId11" imgW="139680" imgH="164880" progId="Equation.3">
                    <p:embed/>
                  </p:oleObj>
                </mc:Choice>
                <mc:Fallback>
                  <p:oleObj name="Equation" r:id="rId11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60" y="9822"/>
                          <a:ext cx="24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2" name="Rectangle 3828"/>
            <p:cNvSpPr>
              <a:spLocks noChangeArrowheads="1"/>
            </p:cNvSpPr>
            <p:nvPr/>
          </p:nvSpPr>
          <p:spPr bwMode="auto">
            <a:xfrm>
              <a:off x="12560" y="9210"/>
              <a:ext cx="144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21203012" y="15743746"/>
            <a:ext cx="7786742" cy="4745606"/>
            <a:chOff x="22315870" y="7176803"/>
            <a:chExt cx="7786742" cy="4745606"/>
          </a:xfrm>
        </p:grpSpPr>
        <p:sp>
          <p:nvSpPr>
            <p:cNvPr id="254" name="Rounded Rectangle 253"/>
            <p:cNvSpPr/>
            <p:nvPr/>
          </p:nvSpPr>
          <p:spPr>
            <a:xfrm>
              <a:off x="25425802" y="10163643"/>
              <a:ext cx="1590690" cy="976027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Cluster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head</a:t>
              </a: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55" name="Straight Arrow Connector 254"/>
            <p:cNvCxnSpPr>
              <a:stCxn id="263" idx="2"/>
              <a:endCxn id="254" idx="1"/>
            </p:cNvCxnSpPr>
            <p:nvPr/>
          </p:nvCxnSpPr>
          <p:spPr>
            <a:xfrm>
              <a:off x="23700185" y="8719755"/>
              <a:ext cx="1725617" cy="1931902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Arrow Connector 255"/>
            <p:cNvCxnSpPr>
              <a:stCxn id="264" idx="3"/>
              <a:endCxn id="254" idx="1"/>
            </p:cNvCxnSpPr>
            <p:nvPr/>
          </p:nvCxnSpPr>
          <p:spPr>
            <a:xfrm flipV="1">
              <a:off x="24601886" y="10651657"/>
              <a:ext cx="823916" cy="349726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Arrow Connector 256"/>
            <p:cNvCxnSpPr>
              <a:stCxn id="261" idx="1"/>
              <a:endCxn id="254" idx="3"/>
            </p:cNvCxnSpPr>
            <p:nvPr/>
          </p:nvCxnSpPr>
          <p:spPr>
            <a:xfrm flipH="1" flipV="1">
              <a:off x="27016492" y="10651657"/>
              <a:ext cx="621961" cy="370598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Straight Arrow Connector 257"/>
            <p:cNvCxnSpPr>
              <a:stCxn id="265" idx="2"/>
              <a:endCxn id="254" idx="3"/>
            </p:cNvCxnSpPr>
            <p:nvPr/>
          </p:nvCxnSpPr>
          <p:spPr>
            <a:xfrm flipH="1">
              <a:off x="27016492" y="8824631"/>
              <a:ext cx="1523662" cy="1827026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Straight Arrow Connector 258"/>
            <p:cNvCxnSpPr>
              <a:stCxn id="262" idx="2"/>
              <a:endCxn id="254" idx="0"/>
            </p:cNvCxnSpPr>
            <p:nvPr/>
          </p:nvCxnSpPr>
          <p:spPr>
            <a:xfrm>
              <a:off x="26209241" y="8264809"/>
              <a:ext cx="11906" cy="1898834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260" name="Rounded Rectangle 259"/>
            <p:cNvSpPr/>
            <p:nvPr/>
          </p:nvSpPr>
          <p:spPr>
            <a:xfrm>
              <a:off x="22315870" y="7176803"/>
              <a:ext cx="7786742" cy="4745606"/>
            </a:xfrm>
            <a:prstGeom prst="roundRect">
              <a:avLst/>
            </a:prstGeom>
            <a:noFill/>
            <a:ln w="38100" cap="flat" cmpd="sng" algn="ctr">
              <a:solidFill>
                <a:srgbClr val="FF9900">
                  <a:shade val="50000"/>
                </a:srgbClr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61" name="Rounded Rectangle 260"/>
            <p:cNvSpPr/>
            <p:nvPr/>
          </p:nvSpPr>
          <p:spPr bwMode="auto">
            <a:xfrm>
              <a:off x="27638453" y="10573120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4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Rounded Rectangle 261"/>
            <p:cNvSpPr/>
            <p:nvPr/>
          </p:nvSpPr>
          <p:spPr bwMode="auto">
            <a:xfrm>
              <a:off x="25307540" y="7366540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2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Rounded Rectangle 262"/>
            <p:cNvSpPr/>
            <p:nvPr/>
          </p:nvSpPr>
          <p:spPr bwMode="auto">
            <a:xfrm>
              <a:off x="22798484" y="7821486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1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Rounded Rectangle 263"/>
            <p:cNvSpPr/>
            <p:nvPr/>
          </p:nvSpPr>
          <p:spPr bwMode="auto">
            <a:xfrm>
              <a:off x="22798484" y="10552248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5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Rounded Rectangle 264"/>
            <p:cNvSpPr/>
            <p:nvPr/>
          </p:nvSpPr>
          <p:spPr bwMode="auto">
            <a:xfrm>
              <a:off x="27638453" y="7926362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3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6" name="Rectangle 265"/>
          <p:cNvSpPr/>
          <p:nvPr/>
        </p:nvSpPr>
        <p:spPr>
          <a:xfrm>
            <a:off x="19532970" y="20895388"/>
            <a:ext cx="9188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Network in stationary conditions .</a:t>
            </a: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7" name="Explosion 1 266"/>
          <p:cNvSpPr/>
          <p:nvPr/>
        </p:nvSpPr>
        <p:spPr bwMode="auto">
          <a:xfrm>
            <a:off x="24061759" y="21400627"/>
            <a:ext cx="2286000" cy="1753036"/>
          </a:xfrm>
          <a:prstGeom prst="irregularSeal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73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21195028" y="21610711"/>
            <a:ext cx="7786742" cy="4745606"/>
            <a:chOff x="22315870" y="7176803"/>
            <a:chExt cx="7786742" cy="4745606"/>
          </a:xfrm>
        </p:grpSpPr>
        <p:sp>
          <p:nvSpPr>
            <p:cNvPr id="269" name="Rounded Rectangle 268"/>
            <p:cNvSpPr/>
            <p:nvPr/>
          </p:nvSpPr>
          <p:spPr>
            <a:xfrm>
              <a:off x="25425802" y="10163643"/>
              <a:ext cx="1590690" cy="976027"/>
            </a:xfrm>
            <a:prstGeom prst="roundRect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Cluster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head</a:t>
              </a: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70" name="Straight Arrow Connector 269"/>
            <p:cNvCxnSpPr>
              <a:stCxn id="278" idx="2"/>
              <a:endCxn id="269" idx="1"/>
            </p:cNvCxnSpPr>
            <p:nvPr/>
          </p:nvCxnSpPr>
          <p:spPr>
            <a:xfrm>
              <a:off x="23700185" y="8719755"/>
              <a:ext cx="1725617" cy="1931902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Arrow Connector 270"/>
            <p:cNvCxnSpPr>
              <a:stCxn id="279" idx="3"/>
              <a:endCxn id="269" idx="1"/>
            </p:cNvCxnSpPr>
            <p:nvPr/>
          </p:nvCxnSpPr>
          <p:spPr>
            <a:xfrm flipV="1">
              <a:off x="24473458" y="10651657"/>
              <a:ext cx="952344" cy="449135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Straight Arrow Connector 271"/>
            <p:cNvCxnSpPr>
              <a:stCxn id="276" idx="1"/>
              <a:endCxn id="269" idx="3"/>
            </p:cNvCxnSpPr>
            <p:nvPr/>
          </p:nvCxnSpPr>
          <p:spPr>
            <a:xfrm flipH="1" flipV="1">
              <a:off x="27016492" y="10651657"/>
              <a:ext cx="935261" cy="520775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Arrow Connector 272"/>
            <p:cNvCxnSpPr>
              <a:stCxn id="280" idx="2"/>
              <a:endCxn id="269" idx="3"/>
            </p:cNvCxnSpPr>
            <p:nvPr/>
          </p:nvCxnSpPr>
          <p:spPr>
            <a:xfrm flipH="1">
              <a:off x="27016492" y="8824631"/>
              <a:ext cx="1523662" cy="1827026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Arrow Connector 273"/>
            <p:cNvCxnSpPr>
              <a:stCxn id="277" idx="2"/>
              <a:endCxn id="269" idx="0"/>
            </p:cNvCxnSpPr>
            <p:nvPr/>
          </p:nvCxnSpPr>
          <p:spPr>
            <a:xfrm>
              <a:off x="26209241" y="8264809"/>
              <a:ext cx="11906" cy="1898834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ysDash"/>
              <a:headEnd type="none" w="med" len="med"/>
              <a:tailEnd type="none" w="med" len="med"/>
            </a:ln>
            <a:effectLst/>
          </p:spPr>
        </p:cxnSp>
        <p:sp>
          <p:nvSpPr>
            <p:cNvPr id="275" name="Rounded Rectangle 274"/>
            <p:cNvSpPr/>
            <p:nvPr/>
          </p:nvSpPr>
          <p:spPr>
            <a:xfrm>
              <a:off x="22315870" y="7176803"/>
              <a:ext cx="7786742" cy="4745606"/>
            </a:xfrm>
            <a:prstGeom prst="roundRect">
              <a:avLst/>
            </a:prstGeom>
            <a:noFill/>
            <a:ln w="38100" cap="flat" cmpd="sng" algn="ctr">
              <a:solidFill>
                <a:srgbClr val="FF9900">
                  <a:shade val="50000"/>
                </a:srgbClr>
              </a:solidFill>
              <a:prstDash val="lg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76" name="Rounded Rectangle 275"/>
            <p:cNvSpPr/>
            <p:nvPr/>
          </p:nvSpPr>
          <p:spPr bwMode="auto">
            <a:xfrm>
              <a:off x="27951753" y="10723297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4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" name="Rounded Rectangle 276"/>
            <p:cNvSpPr/>
            <p:nvPr/>
          </p:nvSpPr>
          <p:spPr bwMode="auto">
            <a:xfrm>
              <a:off x="25307540" y="7366540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2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Rounded Rectangle 277"/>
            <p:cNvSpPr/>
            <p:nvPr/>
          </p:nvSpPr>
          <p:spPr bwMode="auto">
            <a:xfrm>
              <a:off x="22798484" y="7821486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1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Rounded Rectangle 278"/>
            <p:cNvSpPr/>
            <p:nvPr/>
          </p:nvSpPr>
          <p:spPr bwMode="auto">
            <a:xfrm>
              <a:off x="22670056" y="10651657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5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Rounded Rectangle 279"/>
            <p:cNvSpPr/>
            <p:nvPr/>
          </p:nvSpPr>
          <p:spPr bwMode="auto">
            <a:xfrm>
              <a:off x="27638453" y="7926362"/>
              <a:ext cx="1803402" cy="898269"/>
            </a:xfrm>
            <a:prstGeom prst="roundRect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173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Sensing node 3</a:t>
              </a:r>
              <a:endParaRPr kumimoji="0" lang="en-US" sz="2800" b="1" i="0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1" name="Explosion 1 280"/>
          <p:cNvSpPr/>
          <p:nvPr/>
        </p:nvSpPr>
        <p:spPr bwMode="auto">
          <a:xfrm>
            <a:off x="26348313" y="21952150"/>
            <a:ext cx="2286000" cy="1753036"/>
          </a:xfrm>
          <a:prstGeom prst="irregularSeal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73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1404602" y="21667932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173538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3" name="Straight Arrow Connector 282"/>
          <p:cNvCxnSpPr/>
          <p:nvPr/>
        </p:nvCxnSpPr>
        <p:spPr bwMode="auto">
          <a:xfrm flipH="1">
            <a:off x="26086338" y="23693867"/>
            <a:ext cx="761832" cy="964844"/>
          </a:xfrm>
          <a:prstGeom prst="straightConnector1">
            <a:avLst/>
          </a:prstGeom>
          <a:solidFill>
            <a:srgbClr val="FF99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4" name="Straight Arrow Connector 283"/>
          <p:cNvCxnSpPr/>
          <p:nvPr/>
        </p:nvCxnSpPr>
        <p:spPr bwMode="auto">
          <a:xfrm flipH="1">
            <a:off x="26347759" y="23870569"/>
            <a:ext cx="761832" cy="964844"/>
          </a:xfrm>
          <a:prstGeom prst="straightConnector1">
            <a:avLst/>
          </a:prstGeom>
          <a:solidFill>
            <a:srgbClr val="FF9900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285" name="Group 284"/>
          <p:cNvGrpSpPr/>
          <p:nvPr/>
        </p:nvGrpSpPr>
        <p:grpSpPr>
          <a:xfrm rot="19277283">
            <a:off x="24582725" y="23255123"/>
            <a:ext cx="1023253" cy="1141546"/>
            <a:chOff x="25537576" y="12365486"/>
            <a:chExt cx="1023253" cy="1141546"/>
          </a:xfrm>
        </p:grpSpPr>
        <p:cxnSp>
          <p:nvCxnSpPr>
            <p:cNvPr id="286" name="Straight Arrow Connector 285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" name="Straight Arrow Connector 286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288" name="Group 287"/>
          <p:cNvGrpSpPr/>
          <p:nvPr/>
        </p:nvGrpSpPr>
        <p:grpSpPr>
          <a:xfrm rot="16807218">
            <a:off x="22941550" y="23548898"/>
            <a:ext cx="1023253" cy="1141546"/>
            <a:chOff x="25537576" y="12365486"/>
            <a:chExt cx="1023253" cy="1141546"/>
          </a:xfrm>
        </p:grpSpPr>
        <p:cxnSp>
          <p:nvCxnSpPr>
            <p:cNvPr id="289" name="Straight Arrow Connector 288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0" name="Straight Arrow Connector 289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291" name="Group 290"/>
          <p:cNvGrpSpPr/>
          <p:nvPr/>
        </p:nvGrpSpPr>
        <p:grpSpPr>
          <a:xfrm rot="16200000">
            <a:off x="26091309" y="24936541"/>
            <a:ext cx="576985" cy="848555"/>
            <a:chOff x="25537576" y="12365486"/>
            <a:chExt cx="1023253" cy="1141546"/>
          </a:xfrm>
        </p:grpSpPr>
        <p:cxnSp>
          <p:nvCxnSpPr>
            <p:cNvPr id="292" name="Straight Arrow Connector 291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3" name="Straight Arrow Connector 292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grpSp>
        <p:nvGrpSpPr>
          <p:cNvPr id="294" name="Group 293"/>
          <p:cNvGrpSpPr/>
          <p:nvPr/>
        </p:nvGrpSpPr>
        <p:grpSpPr>
          <a:xfrm rot="2031823">
            <a:off x="23530448" y="24899893"/>
            <a:ext cx="576985" cy="848555"/>
            <a:chOff x="25537576" y="12365486"/>
            <a:chExt cx="1023253" cy="1141546"/>
          </a:xfrm>
        </p:grpSpPr>
        <p:cxnSp>
          <p:nvCxnSpPr>
            <p:cNvPr id="295" name="Straight Arrow Connector 294"/>
            <p:cNvCxnSpPr/>
            <p:nvPr/>
          </p:nvCxnSpPr>
          <p:spPr bwMode="auto">
            <a:xfrm flipH="1">
              <a:off x="25537576" y="12365486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6" name="Straight Arrow Connector 295"/>
            <p:cNvCxnSpPr/>
            <p:nvPr/>
          </p:nvCxnSpPr>
          <p:spPr bwMode="auto">
            <a:xfrm flipH="1">
              <a:off x="25798997" y="12542188"/>
              <a:ext cx="761832" cy="964844"/>
            </a:xfrm>
            <a:prstGeom prst="straightConnector1">
              <a:avLst/>
            </a:prstGeom>
            <a:solidFill>
              <a:srgbClr val="FF99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297" name="Rectangle 296"/>
          <p:cNvSpPr/>
          <p:nvPr/>
        </p:nvSpPr>
        <p:spPr>
          <a:xfrm>
            <a:off x="27736898" y="23577093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173538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24679462" y="25704032"/>
            <a:ext cx="949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173538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H.T.</a:t>
            </a:r>
            <a:endParaRPr kumimoji="0" lang="en-US" sz="2800" b="0" i="1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AutoShape 96"/>
          <p:cNvSpPr>
            <a:spLocks noEditPoints="1" noChangeArrowheads="1"/>
          </p:cNvSpPr>
          <p:nvPr/>
        </p:nvSpPr>
        <p:spPr bwMode="auto">
          <a:xfrm>
            <a:off x="28248992" y="23412862"/>
            <a:ext cx="365943" cy="311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0" name="AutoShape 96"/>
          <p:cNvSpPr>
            <a:spLocks noEditPoints="1" noChangeArrowheads="1"/>
          </p:cNvSpPr>
          <p:nvPr/>
        </p:nvSpPr>
        <p:spPr bwMode="auto">
          <a:xfrm>
            <a:off x="28518671" y="23648134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1" name="AutoShape 96"/>
          <p:cNvSpPr>
            <a:spLocks noEditPoints="1" noChangeArrowheads="1"/>
          </p:cNvSpPr>
          <p:nvPr/>
        </p:nvSpPr>
        <p:spPr bwMode="auto">
          <a:xfrm>
            <a:off x="28460782" y="23240420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2" name="AutoShape 96"/>
          <p:cNvSpPr>
            <a:spLocks noEditPoints="1" noChangeArrowheads="1"/>
          </p:cNvSpPr>
          <p:nvPr/>
        </p:nvSpPr>
        <p:spPr bwMode="auto">
          <a:xfrm>
            <a:off x="25625695" y="25646023"/>
            <a:ext cx="365943" cy="31192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3" name="AutoShape 96"/>
          <p:cNvSpPr>
            <a:spLocks noEditPoints="1" noChangeArrowheads="1"/>
          </p:cNvSpPr>
          <p:nvPr/>
        </p:nvSpPr>
        <p:spPr bwMode="auto">
          <a:xfrm>
            <a:off x="25895374" y="25881295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4" name="AutoShape 96"/>
          <p:cNvSpPr>
            <a:spLocks noEditPoints="1" noChangeArrowheads="1"/>
          </p:cNvSpPr>
          <p:nvPr/>
        </p:nvSpPr>
        <p:spPr bwMode="auto">
          <a:xfrm>
            <a:off x="25837485" y="25473581"/>
            <a:ext cx="228701" cy="19877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orthographicFront"/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>
              <a:ln w="18000">
                <a:solidFill>
                  <a:srgbClr val="00FFFF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305" name="Group 304"/>
          <p:cNvGrpSpPr/>
          <p:nvPr/>
        </p:nvGrpSpPr>
        <p:grpSpPr>
          <a:xfrm>
            <a:off x="987417" y="14959597"/>
            <a:ext cx="18331667" cy="10017385"/>
            <a:chOff x="640556" y="21595572"/>
            <a:chExt cx="17332722" cy="10093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6" name="Rectangle 27"/>
                <p:cNvSpPr>
                  <a:spLocks noChangeArrowheads="1"/>
                </p:cNvSpPr>
                <p:nvPr/>
              </p:nvSpPr>
              <p:spPr bwMode="auto">
                <a:xfrm>
                  <a:off x="640556" y="21743987"/>
                  <a:ext cx="16478250" cy="99448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1399" tIns="45702" rIns="91399" bIns="45702" anchor="t"/>
                <a:lstStyle/>
                <a:p>
                  <a:pPr marL="0" marR="0" lvl="0" indent="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sng" strike="noStrike" kern="0" cap="none" spc="0" normalizeH="0" baseline="0" smtClean="0">
                      <a:ln>
                        <a:noFill/>
                      </a:ln>
                      <a:solidFill>
                        <a:srgbClr val="003366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The Distributed Change-Detection Test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</a:t>
                  </a:r>
                  <a:endPara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  <a:p>
                  <a:pPr marL="514350" marR="0" lvl="0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unit: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configure the ICI-based CDT using {, 1≤ i≤ N};</a:t>
                  </a:r>
                </a:p>
                <a:p>
                  <a:pPr marL="514350" marR="0" lvl="0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send feature extracted from  to the cluster-head.</a:t>
                  </a:r>
                  <a:endPara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  <a:p>
                  <a:pPr marL="514350" marR="0" lvl="0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while(units acquire new observations at time T){</a:t>
                  </a:r>
                </a:p>
                <a:p>
                  <a:pPr marL="971550" marR="0" lvl="1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4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unit: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run the ICI-based CDT at time T;</a:t>
                  </a:r>
                </a:p>
                <a:p>
                  <a:pPr marL="971550" marR="0" lvl="1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4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let 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be the set of units where the ICI-based CDT detects a change at time T;</a:t>
                  </a:r>
                  <a:endPara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  <a:p>
                  <a:pPr marL="971550" marR="0" lvl="1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4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if (S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is not empty) {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 in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run the refinement procedure, sent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ref,i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 to the cluster-head.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Cluster-head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compute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out of 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ref,i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, 1≤ i≤ N , send 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 to each unit.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send to the cluster-head the values in [T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ref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,T] of the feature detecting the change.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Cluster-head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run the Hotelling T2 test to assess stationarity of features 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7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if (second-level test detects a change){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2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Change is validated.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2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 in 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 the ICI-based CDT is re-trained on the new process status}     </a:t>
                  </a:r>
                </a:p>
                <a:p>
                  <a:pPr marL="1428750" marR="0" lvl="2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4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else{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5"/>
                    <a:tabLst/>
                    <a:defRPr/>
                  </a:pP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Change is discarded (false positive); </a:t>
                  </a:r>
                </a:p>
                <a:p>
                  <a:pPr marL="1885950" marR="0" lvl="3" indent="-514350" defTabSz="4173538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AutoNum type="arabicPeriod" startAt="15"/>
                    <a:tabLst/>
                    <a:defRPr/>
                  </a:pPr>
                  <a:r>
                    <a:rPr kumimoji="0" lang="en-US" sz="3600" b="0" i="1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Each unit in 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kumimoji="0" lang="en-US" sz="3600" b="0" i="0" u="none" strike="noStrike" kern="0" cap="none" spc="0" normalizeH="0" baseline="-2500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kumimoji="0" lang="en-US" sz="3600" b="0" i="0" u="none" strike="noStrike" kern="0" cap="none" spc="0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: reconfigure the ICI-based CDT to improve its performance }}}</a:t>
                  </a:r>
                  <a:endParaRPr kumimoji="0" lang="en-US" sz="3600" b="0" i="0" u="none" strike="noStrike" kern="0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Times New Roman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556" y="21743987"/>
                  <a:ext cx="16478250" cy="994489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925" t="-803" b="-5127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7" name="Group 306"/>
            <p:cNvGrpSpPr/>
            <p:nvPr/>
          </p:nvGrpSpPr>
          <p:grpSpPr>
            <a:xfrm>
              <a:off x="16966406" y="21595572"/>
              <a:ext cx="1006872" cy="9393789"/>
              <a:chOff x="16966406" y="21595572"/>
              <a:chExt cx="1006872" cy="9393789"/>
            </a:xfrm>
          </p:grpSpPr>
          <p:sp>
            <p:nvSpPr>
              <p:cNvPr id="308" name="Right Brace 307"/>
              <p:cNvSpPr/>
              <p:nvPr/>
            </p:nvSpPr>
            <p:spPr bwMode="auto">
              <a:xfrm>
                <a:off x="16966406" y="22316281"/>
                <a:ext cx="152400" cy="1246981"/>
              </a:xfrm>
              <a:prstGeom prst="rightBrace">
                <a:avLst/>
              </a:prstGeom>
              <a:noFill/>
              <a:ln w="571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735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9" name="Right Brace 308"/>
              <p:cNvSpPr/>
              <p:nvPr/>
            </p:nvSpPr>
            <p:spPr bwMode="auto">
              <a:xfrm>
                <a:off x="16966406" y="23660101"/>
                <a:ext cx="152400" cy="7329260"/>
              </a:xfrm>
              <a:prstGeom prst="rightBrace">
                <a:avLst/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1735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 rot="5400000">
                <a:off x="15793626" y="23164113"/>
                <a:ext cx="3748194" cy="6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Configuration</a:t>
                </a:r>
                <a:endParaRPr kumimoji="0" lang="en-US" sz="3600" b="0" i="0" u="none" strike="noStrike" kern="0" cap="none" spc="0" normalizeH="0" baseline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 rot="5400000">
                <a:off x="16430196" y="26998491"/>
                <a:ext cx="2291619" cy="61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Execution</a:t>
                </a:r>
                <a:endParaRPr kumimoji="0" lang="en-US" sz="3600" b="0" i="0" u="none" strike="noStrike" kern="0" cap="none" spc="0" normalizeH="0" baseline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12" name="Rectangle 2673"/>
          <p:cNvSpPr>
            <a:spLocks noChangeArrowheads="1"/>
          </p:cNvSpPr>
          <p:nvPr/>
        </p:nvSpPr>
        <p:spPr bwMode="auto">
          <a:xfrm>
            <a:off x="707388" y="14877282"/>
            <a:ext cx="28713552" cy="12216298"/>
          </a:xfrm>
          <a:prstGeom prst="rect">
            <a:avLst/>
          </a:prstGeom>
          <a:noFill/>
          <a:ln>
            <a:solidFill>
              <a:srgbClr val="7F7F7F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175125"/>
            <a:endParaRPr lang="en-US" sz="5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3" name="Text Box 2677"/>
          <p:cNvSpPr txBox="1">
            <a:spLocks noChangeArrowheads="1"/>
          </p:cNvSpPr>
          <p:nvPr/>
        </p:nvSpPr>
        <p:spPr bwMode="auto">
          <a:xfrm>
            <a:off x="812800" y="30108054"/>
            <a:ext cx="9982200" cy="769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marL="457200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2813" indent="-4556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0013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7213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4413" indent="-457200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16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988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60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3213" indent="-457200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a)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a mono-dimensional classification problem with </a:t>
            </a:r>
          </a:p>
          <a:p>
            <a:pPr eaLnBrk="1" hangingPunct="1"/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equi-probable classes ruled by Gaussian distributions  </a:t>
            </a:r>
            <a:r>
              <a:rPr lang="en-U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(with T=[-4,6]:                                          ,</a:t>
            </a:r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100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b)</a:t>
            </a:r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a two-dimensional classification problem </a:t>
            </a:r>
          </a:p>
          <a:p>
            <a:pPr eaLnBrk="1" hangingPunct="1"/>
            <a:r>
              <a:rPr lang="en-US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characterized by the two equi-probable classes ruled by chi-square distributions:                                   	</a:t>
            </a:r>
            <a:endParaRPr lang="en-US" sz="3100" u="sng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/>
            <a:endParaRPr lang="en-US" sz="2700" b="0"/>
          </a:p>
        </p:txBody>
      </p:sp>
      <p:sp>
        <p:nvSpPr>
          <p:cNvPr id="314" name="AutoShape 3797"/>
          <p:cNvSpPr>
            <a:spLocks noChangeArrowheads="1"/>
          </p:cNvSpPr>
          <p:nvPr/>
        </p:nvSpPr>
        <p:spPr bwMode="auto">
          <a:xfrm rot="10800000">
            <a:off x="1346200" y="31632054"/>
            <a:ext cx="8229600" cy="3200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4173538"/>
            <a:endParaRPr lang="en-US"/>
          </a:p>
        </p:txBody>
      </p:sp>
      <p:sp>
        <p:nvSpPr>
          <p:cNvPr id="315" name="Rectangle 3561"/>
          <p:cNvSpPr>
            <a:spLocks noChangeArrowheads="1"/>
          </p:cNvSpPr>
          <p:nvPr/>
        </p:nvSpPr>
        <p:spPr bwMode="auto">
          <a:xfrm>
            <a:off x="10645775" y="34922942"/>
            <a:ext cx="18361025" cy="4191000"/>
          </a:xfrm>
          <a:prstGeom prst="rect">
            <a:avLst/>
          </a:prstGeom>
          <a:solidFill>
            <a:schemeClr val="bg1"/>
          </a:solidFill>
          <a:ln w="8890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Line 3564"/>
          <p:cNvSpPr>
            <a:spLocks noChangeShapeType="1"/>
          </p:cNvSpPr>
          <p:nvPr/>
        </p:nvSpPr>
        <p:spPr bwMode="auto">
          <a:xfrm>
            <a:off x="10645775" y="34922942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" name="Text Box 3604"/>
          <p:cNvSpPr txBox="1">
            <a:spLocks noChangeArrowheads="1"/>
          </p:cNvSpPr>
          <p:nvPr/>
        </p:nvSpPr>
        <p:spPr bwMode="auto">
          <a:xfrm rot="16200000">
            <a:off x="15053469" y="36560448"/>
            <a:ext cx="4335462" cy="89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smtClean="0">
                <a:solidFill>
                  <a:schemeClr val="bg2"/>
                </a:solidFill>
              </a:rPr>
              <a:t>Number of 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smtClean="0">
                <a:solidFill>
                  <a:schemeClr val="bg2"/>
                </a:solidFill>
              </a:rPr>
              <a:t> within [P</a:t>
            </a:r>
            <a:r>
              <a:rPr lang="en-US" sz="2600" baseline="-25000" smtClean="0">
                <a:solidFill>
                  <a:schemeClr val="bg2"/>
                </a:solidFill>
              </a:rPr>
              <a:t>e</a:t>
            </a:r>
            <a:r>
              <a:rPr lang="en-US" sz="2600" smtClean="0">
                <a:solidFill>
                  <a:schemeClr val="bg2"/>
                </a:solidFill>
              </a:rPr>
              <a:t>(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),P</a:t>
            </a:r>
            <a:r>
              <a:rPr lang="en-US" sz="2600" baseline="-25000" smtClean="0">
                <a:solidFill>
                  <a:schemeClr val="bg2"/>
                </a:solidFill>
              </a:rPr>
              <a:t>e</a:t>
            </a:r>
            <a:r>
              <a:rPr lang="en-US" sz="2600" smtClean="0">
                <a:solidFill>
                  <a:schemeClr val="bg2"/>
                </a:solidFill>
              </a:rPr>
              <a:t>(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)+δ]</a:t>
            </a:r>
            <a:r>
              <a:rPr lang="en-US" sz="2600" smtClean="0"/>
              <a:t>       </a:t>
            </a:r>
            <a:endParaRPr lang="en-US" sz="2600">
              <a:solidFill>
                <a:schemeClr val="bg2"/>
              </a:solidFill>
            </a:endParaRPr>
          </a:p>
        </p:txBody>
      </p:sp>
      <p:sp>
        <p:nvSpPr>
          <p:cNvPr id="318" name="Text Box 3605"/>
          <p:cNvSpPr txBox="1">
            <a:spLocks noChangeArrowheads="1"/>
          </p:cNvSpPr>
          <p:nvPr/>
        </p:nvSpPr>
        <p:spPr bwMode="auto">
          <a:xfrm rot="16200000">
            <a:off x="8643938" y="36807304"/>
            <a:ext cx="4287837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smtClean="0">
                <a:solidFill>
                  <a:schemeClr val="bg2"/>
                </a:solidFill>
              </a:rPr>
              <a:t>P</a:t>
            </a:r>
            <a:r>
              <a:rPr lang="en-US" sz="2200" baseline="-25000" smtClean="0">
                <a:solidFill>
                  <a:schemeClr val="bg2"/>
                </a:solidFill>
              </a:rPr>
              <a:t>e</a:t>
            </a:r>
            <a:r>
              <a:rPr lang="en-US" sz="2200" smtClean="0">
                <a:solidFill>
                  <a:schemeClr val="bg2"/>
                </a:solidFill>
              </a:rPr>
              <a:t>(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r>
              <a:rPr lang="en-US" sz="2200" smtClean="0">
                <a:solidFill>
                  <a:schemeClr val="bg2"/>
                </a:solidFill>
              </a:rPr>
              <a:t>) w.r.t. 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endParaRPr lang="en-US" sz="2200" i="1">
              <a:solidFill>
                <a:schemeClr val="bg2"/>
              </a:solidFill>
            </a:endParaRPr>
          </a:p>
        </p:txBody>
      </p:sp>
      <p:sp>
        <p:nvSpPr>
          <p:cNvPr id="319" name="Rectangle 3606"/>
          <p:cNvSpPr>
            <a:spLocks noChangeArrowheads="1"/>
          </p:cNvSpPr>
          <p:nvPr/>
        </p:nvSpPr>
        <p:spPr bwMode="auto">
          <a:xfrm>
            <a:off x="10645775" y="30349354"/>
            <a:ext cx="18361025" cy="4021138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Line 3609"/>
          <p:cNvSpPr>
            <a:spLocks noChangeShapeType="1"/>
          </p:cNvSpPr>
          <p:nvPr/>
        </p:nvSpPr>
        <p:spPr bwMode="auto">
          <a:xfrm>
            <a:off x="10645775" y="30884082"/>
            <a:ext cx="777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" name="Text Box 3611"/>
          <p:cNvSpPr txBox="1">
            <a:spLocks noChangeArrowheads="1"/>
          </p:cNvSpPr>
          <p:nvPr/>
        </p:nvSpPr>
        <p:spPr bwMode="auto">
          <a:xfrm rot="16200000">
            <a:off x="15166975" y="31925742"/>
            <a:ext cx="4149725" cy="895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smtClean="0"/>
              <a:t> </a:t>
            </a:r>
            <a:r>
              <a:rPr lang="en-US" sz="2200" smtClean="0">
                <a:solidFill>
                  <a:schemeClr val="bg2"/>
                </a:solidFill>
              </a:rPr>
              <a:t>Number of 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r>
              <a:rPr lang="en-US" sz="2200" smtClean="0">
                <a:solidFill>
                  <a:schemeClr val="bg2"/>
                </a:solidFill>
              </a:rPr>
              <a:t> within [</a:t>
            </a:r>
            <a:r>
              <a:rPr lang="en-US" sz="2200" i="1" smtClean="0">
                <a:solidFill>
                  <a:schemeClr val="bg2"/>
                </a:solidFill>
              </a:rPr>
              <a:t>P</a:t>
            </a:r>
            <a:r>
              <a:rPr lang="en-US" sz="2200" i="1" baseline="-25000" smtClean="0">
                <a:solidFill>
                  <a:schemeClr val="bg2"/>
                </a:solidFill>
              </a:rPr>
              <a:t>e</a:t>
            </a:r>
            <a:r>
              <a:rPr lang="en-US" sz="2200" i="1" smtClean="0">
                <a:solidFill>
                  <a:schemeClr val="bg2"/>
                </a:solidFill>
              </a:rPr>
              <a:t>(k</a:t>
            </a:r>
            <a:r>
              <a:rPr lang="en-US" sz="2200" i="1" baseline="30000" smtClean="0">
                <a:solidFill>
                  <a:schemeClr val="bg2"/>
                </a:solidFill>
              </a:rPr>
              <a:t>o</a:t>
            </a:r>
            <a:r>
              <a:rPr lang="en-US" sz="2200" smtClean="0">
                <a:solidFill>
                  <a:schemeClr val="bg2"/>
                </a:solidFill>
              </a:rPr>
              <a:t>),</a:t>
            </a:r>
            <a:r>
              <a:rPr lang="en-US" sz="2600" smtClean="0">
                <a:solidFill>
                  <a:schemeClr val="bg2"/>
                </a:solidFill>
              </a:rPr>
              <a:t>P</a:t>
            </a:r>
            <a:r>
              <a:rPr lang="en-US" sz="2600" baseline="-25000" smtClean="0">
                <a:solidFill>
                  <a:schemeClr val="bg2"/>
                </a:solidFill>
              </a:rPr>
              <a:t>e</a:t>
            </a:r>
            <a:r>
              <a:rPr lang="en-US" sz="2600" smtClean="0">
                <a:solidFill>
                  <a:schemeClr val="bg2"/>
                </a:solidFill>
              </a:rPr>
              <a:t>(</a:t>
            </a: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)+</a:t>
            </a:r>
            <a:r>
              <a:rPr lang="en-US" sz="2600" smtClean="0">
                <a:solidFill>
                  <a:schemeClr val="bg2"/>
                </a:solidFill>
                <a:cs typeface="Times New Roman" charset="0"/>
              </a:rPr>
              <a:t>δ</a:t>
            </a:r>
            <a:r>
              <a:rPr lang="en-US" sz="2200" smtClean="0">
                <a:solidFill>
                  <a:schemeClr val="bg2"/>
                </a:solidFill>
              </a:rPr>
              <a:t>]</a:t>
            </a:r>
            <a:r>
              <a:rPr lang="en-US" sz="2200" smtClean="0"/>
              <a:t>       </a:t>
            </a:r>
            <a:endParaRPr lang="en-US" sz="2200"/>
          </a:p>
        </p:txBody>
      </p:sp>
      <p:sp>
        <p:nvSpPr>
          <p:cNvPr id="322" name="Text Box 3612"/>
          <p:cNvSpPr txBox="1">
            <a:spLocks noChangeArrowheads="1"/>
          </p:cNvSpPr>
          <p:nvPr/>
        </p:nvSpPr>
        <p:spPr bwMode="auto">
          <a:xfrm rot="16200000">
            <a:off x="8723313" y="32162279"/>
            <a:ext cx="4129087" cy="436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smtClean="0">
                <a:solidFill>
                  <a:schemeClr val="bg2"/>
                </a:solidFill>
              </a:rPr>
              <a:t>P</a:t>
            </a:r>
            <a:r>
              <a:rPr lang="en-US" sz="2200" baseline="-25000" smtClean="0">
                <a:solidFill>
                  <a:schemeClr val="bg2"/>
                </a:solidFill>
              </a:rPr>
              <a:t>e</a:t>
            </a:r>
            <a:r>
              <a:rPr lang="en-US" sz="2200" smtClean="0">
                <a:solidFill>
                  <a:schemeClr val="bg2"/>
                </a:solidFill>
              </a:rPr>
              <a:t>(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r>
              <a:rPr lang="en-US" sz="2200" smtClean="0">
                <a:solidFill>
                  <a:schemeClr val="bg2"/>
                </a:solidFill>
              </a:rPr>
              <a:t>) w.r.t. </a:t>
            </a:r>
            <a:r>
              <a:rPr lang="en-US" sz="2200" i="1" smtClean="0">
                <a:solidFill>
                  <a:schemeClr val="bg2"/>
                </a:solidFill>
              </a:rPr>
              <a:t>k</a:t>
            </a:r>
            <a:endParaRPr lang="en-US" sz="2200" i="1">
              <a:solidFill>
                <a:schemeClr val="bg2"/>
              </a:solidFill>
            </a:endParaRPr>
          </a:p>
        </p:txBody>
      </p:sp>
      <p:sp>
        <p:nvSpPr>
          <p:cNvPr id="323" name="Text Box 3620"/>
          <p:cNvSpPr txBox="1">
            <a:spLocks noChangeArrowheads="1"/>
          </p:cNvSpPr>
          <p:nvPr/>
        </p:nvSpPr>
        <p:spPr bwMode="auto">
          <a:xfrm rot="16200000">
            <a:off x="21144707" y="36755710"/>
            <a:ext cx="4341812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</a:t>
            </a:r>
            <a:r>
              <a:rPr lang="en-US" sz="2600" smtClean="0">
                <a:solidFill>
                  <a:schemeClr val="bg2"/>
                </a:solidFill>
              </a:rPr>
              <a:t>  w.r.t. </a:t>
            </a:r>
            <a:r>
              <a:rPr lang="en-US" sz="2600" i="1" smtClean="0">
                <a:solidFill>
                  <a:schemeClr val="bg2"/>
                </a:solidFill>
              </a:rPr>
              <a:t>n</a:t>
            </a:r>
            <a:endParaRPr lang="en-US" sz="2600" i="1">
              <a:solidFill>
                <a:schemeClr val="bg2"/>
              </a:solidFill>
            </a:endParaRPr>
          </a:p>
        </p:txBody>
      </p:sp>
      <p:sp>
        <p:nvSpPr>
          <p:cNvPr id="324" name="Text Box 3623"/>
          <p:cNvSpPr txBox="1">
            <a:spLocks noChangeArrowheads="1"/>
          </p:cNvSpPr>
          <p:nvPr/>
        </p:nvSpPr>
        <p:spPr bwMode="auto">
          <a:xfrm rot="16200000">
            <a:off x="21231225" y="32125767"/>
            <a:ext cx="4149725" cy="498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9" tIns="45702" rIns="91399" bIns="45702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7213"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44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16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88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6013"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i="1" smtClean="0">
                <a:solidFill>
                  <a:schemeClr val="bg2"/>
                </a:solidFill>
              </a:rPr>
              <a:t>k</a:t>
            </a:r>
            <a:r>
              <a:rPr lang="en-US" sz="2600" baseline="30000" smtClean="0">
                <a:solidFill>
                  <a:schemeClr val="bg2"/>
                </a:solidFill>
              </a:rPr>
              <a:t>o  </a:t>
            </a:r>
            <a:r>
              <a:rPr lang="en-US" sz="2600" smtClean="0">
                <a:solidFill>
                  <a:schemeClr val="bg2"/>
                </a:solidFill>
              </a:rPr>
              <a:t>w.r.t. </a:t>
            </a:r>
            <a:r>
              <a:rPr lang="en-US" sz="2600" i="1" smtClean="0">
                <a:solidFill>
                  <a:schemeClr val="bg2"/>
                </a:solidFill>
              </a:rPr>
              <a:t>n</a:t>
            </a:r>
            <a:endParaRPr lang="en-US" sz="2600" i="1">
              <a:solidFill>
                <a:schemeClr val="bg2"/>
              </a:solidFill>
            </a:endParaRPr>
          </a:p>
        </p:txBody>
      </p:sp>
      <p:graphicFrame>
        <p:nvGraphicFramePr>
          <p:cNvPr id="325" name="Object 37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859029"/>
              </p:ext>
            </p:extLst>
          </p:nvPr>
        </p:nvGraphicFramePr>
        <p:xfrm>
          <a:off x="1357313" y="37099404"/>
          <a:ext cx="363378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16" imgW="1892160" imgH="228600" progId="Equation.3">
                  <p:embed/>
                </p:oleObj>
              </mc:Choice>
              <mc:Fallback>
                <p:oleObj name="Equation" r:id="rId16" imgW="1892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7099404"/>
                        <a:ext cx="363378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" name="Object 37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515963"/>
              </p:ext>
            </p:extLst>
          </p:nvPr>
        </p:nvGraphicFramePr>
        <p:xfrm>
          <a:off x="1333500" y="37604229"/>
          <a:ext cx="3517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18" imgW="1942920" imgH="228600" progId="Equation.3">
                  <p:embed/>
                </p:oleObj>
              </mc:Choice>
              <mc:Fallback>
                <p:oleObj name="Equation" r:id="rId18" imgW="1942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7604229"/>
                        <a:ext cx="3517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" name="Object 37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9642"/>
              </p:ext>
            </p:extLst>
          </p:nvPr>
        </p:nvGraphicFramePr>
        <p:xfrm>
          <a:off x="1346200" y="38166204"/>
          <a:ext cx="19812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20" imgW="1269449" imgH="215806" progId="Equation.3">
                  <p:embed/>
                </p:oleObj>
              </mc:Choice>
              <mc:Fallback>
                <p:oleObj name="Equation" r:id="rId20" imgW="126944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8166204"/>
                        <a:ext cx="19812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" name="Object 37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98972"/>
              </p:ext>
            </p:extLst>
          </p:nvPr>
        </p:nvGraphicFramePr>
        <p:xfrm>
          <a:off x="6223000" y="30995467"/>
          <a:ext cx="30003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22" imgW="1130040" imgH="215640" progId="Equation.3">
                  <p:embed/>
                </p:oleObj>
              </mc:Choice>
              <mc:Fallback>
                <p:oleObj name="Equation" r:id="rId22" imgW="1130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0995467"/>
                        <a:ext cx="3000375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" name="Object 37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66822"/>
              </p:ext>
            </p:extLst>
          </p:nvPr>
        </p:nvGraphicFramePr>
        <p:xfrm>
          <a:off x="3155950" y="31014517"/>
          <a:ext cx="29337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24" imgW="1104840" imgH="215640" progId="Equation.3">
                  <p:embed/>
                </p:oleObj>
              </mc:Choice>
              <mc:Fallback>
                <p:oleObj name="Equation" r:id="rId24" imgW="1104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31014517"/>
                        <a:ext cx="293370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0" name="Picture 378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/>
          <a:stretch>
            <a:fillRect/>
          </a:stretch>
        </p:blipFill>
        <p:spPr bwMode="auto">
          <a:xfrm>
            <a:off x="1574800" y="32214667"/>
            <a:ext cx="3581400" cy="23891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" name="Picture 3787" descr="App_a_fig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32221017"/>
            <a:ext cx="3962400" cy="23828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2" name="Picture 378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7775" y="30485879"/>
            <a:ext cx="4953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" name="Picture 378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200" y="30562079"/>
            <a:ext cx="5181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Picture 379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23523575" y="30409679"/>
            <a:ext cx="51816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" name="Picture 379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"/>
          <a:stretch>
            <a:fillRect/>
          </a:stretch>
        </p:blipFill>
        <p:spPr bwMode="auto">
          <a:xfrm>
            <a:off x="11255375" y="35157892"/>
            <a:ext cx="51816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Picture 379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423"/>
          <a:stretch>
            <a:fillRect/>
          </a:stretch>
        </p:blipFill>
        <p:spPr bwMode="auto">
          <a:xfrm>
            <a:off x="17805400" y="35283304"/>
            <a:ext cx="5181600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" name="Picture 3793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/>
          <a:stretch>
            <a:fillRect/>
          </a:stretch>
        </p:blipFill>
        <p:spPr bwMode="auto">
          <a:xfrm>
            <a:off x="23675975" y="35456342"/>
            <a:ext cx="495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Picture 3794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" r="11676" b="6299"/>
          <a:stretch>
            <a:fillRect/>
          </a:stretch>
        </p:blipFill>
        <p:spPr bwMode="auto">
          <a:xfrm>
            <a:off x="6146800" y="36499329"/>
            <a:ext cx="3940175" cy="2371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" name="Line 3795"/>
          <p:cNvSpPr>
            <a:spLocks noChangeShapeType="1"/>
          </p:cNvSpPr>
          <p:nvPr/>
        </p:nvSpPr>
        <p:spPr bwMode="auto">
          <a:xfrm>
            <a:off x="5003800" y="37423254"/>
            <a:ext cx="2286000" cy="76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" name="Line 3796"/>
          <p:cNvSpPr>
            <a:spLocks noChangeShapeType="1"/>
          </p:cNvSpPr>
          <p:nvPr/>
        </p:nvSpPr>
        <p:spPr bwMode="auto">
          <a:xfrm>
            <a:off x="5003800" y="37804254"/>
            <a:ext cx="2971800" cy="304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" name="Text Box 3799"/>
          <p:cNvSpPr txBox="1">
            <a:spLocks noChangeArrowheads="1"/>
          </p:cNvSpPr>
          <p:nvPr/>
        </p:nvSpPr>
        <p:spPr bwMode="auto">
          <a:xfrm>
            <a:off x="2320925" y="31676504"/>
            <a:ext cx="71024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1735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defTabSz="41735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i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theoretical derivation is experimentally sound </a:t>
            </a:r>
          </a:p>
        </p:txBody>
      </p:sp>
      <p:sp>
        <p:nvSpPr>
          <p:cNvPr id="342" name="Round Single Corner Rectangle 341"/>
          <p:cNvSpPr/>
          <p:nvPr/>
        </p:nvSpPr>
        <p:spPr>
          <a:xfrm>
            <a:off x="718805" y="13815605"/>
            <a:ext cx="16088466" cy="990600"/>
          </a:xfrm>
          <a:prstGeom prst="round1Rect">
            <a:avLst/>
          </a:prstGeom>
          <a:solidFill>
            <a:srgbClr val="E46C0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The proposed algorithm</a:t>
            </a:r>
            <a:endParaRPr lang="en-US" sz="600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  <p:sp>
        <p:nvSpPr>
          <p:cNvPr id="343" name="Round Single Corner Rectangle 342"/>
          <p:cNvSpPr/>
          <p:nvPr/>
        </p:nvSpPr>
        <p:spPr>
          <a:xfrm>
            <a:off x="805090" y="28381649"/>
            <a:ext cx="28582710" cy="990600"/>
          </a:xfrm>
          <a:prstGeom prst="round1Rect">
            <a:avLst/>
          </a:prstGeom>
          <a:solidFill>
            <a:srgbClr val="E46C0A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Experimental Results</a:t>
            </a:r>
            <a:endParaRPr lang="en-US" sz="60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008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412</Words>
  <Application>Microsoft Macintosh PowerPoint</Application>
  <PresentationFormat>Custom</PresentationFormat>
  <Paragraphs>70</Paragraphs>
  <Slides>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Equation</vt:lpstr>
      <vt:lpstr>PowerPoint Presentation</vt:lpstr>
      <vt:lpstr>Model ensemble for an effective on-line reconstruction  of missing data in sensor networks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</cp:revision>
  <dcterms:created xsi:type="dcterms:W3CDTF">2014-03-24T10:25:31Z</dcterms:created>
  <dcterms:modified xsi:type="dcterms:W3CDTF">2014-03-27T06:21:51Z</dcterms:modified>
</cp:coreProperties>
</file>